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308" r:id="rId2"/>
    <p:sldId id="293" r:id="rId3"/>
    <p:sldId id="283" r:id="rId4"/>
    <p:sldId id="292" r:id="rId5"/>
    <p:sldId id="276" r:id="rId6"/>
    <p:sldId id="302" r:id="rId7"/>
    <p:sldId id="303" r:id="rId8"/>
    <p:sldId id="269" r:id="rId9"/>
    <p:sldId id="306" r:id="rId10"/>
    <p:sldId id="307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91" r:id="rId19"/>
    <p:sldId id="304" r:id="rId20"/>
    <p:sldId id="294" r:id="rId21"/>
    <p:sldId id="295" r:id="rId22"/>
    <p:sldId id="300" r:id="rId23"/>
    <p:sldId id="257" r:id="rId24"/>
    <p:sldId id="290" r:id="rId25"/>
    <p:sldId id="297" r:id="rId26"/>
    <p:sldId id="298" r:id="rId27"/>
    <p:sldId id="265" r:id="rId28"/>
    <p:sldId id="299" r:id="rId29"/>
    <p:sldId id="301" r:id="rId30"/>
    <p:sldId id="277" r:id="rId31"/>
    <p:sldId id="281" r:id="rId32"/>
    <p:sldId id="289" r:id="rId33"/>
    <p:sldId id="286" r:id="rId34"/>
    <p:sldId id="261" r:id="rId35"/>
    <p:sldId id="296" r:id="rId36"/>
    <p:sldId id="268" r:id="rId37"/>
    <p:sldId id="263" r:id="rId38"/>
    <p:sldId id="278" r:id="rId39"/>
    <p:sldId id="30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19A2DA5-070C-1044-827A-DEB4AA97CC20}">
          <p14:sldIdLst>
            <p14:sldId id="308"/>
            <p14:sldId id="293"/>
          </p14:sldIdLst>
        </p14:section>
        <p14:section name="Ethical Committees" id="{4D2F17EF-C2D8-A047-8000-1441E53E240A}">
          <p14:sldIdLst>
            <p14:sldId id="283"/>
            <p14:sldId id="292"/>
            <p14:sldId id="276"/>
          </p14:sldIdLst>
        </p14:section>
        <p14:section name="Disability" id="{90B9FBC6-C031-D84C-8A27-287F5309A6CB}">
          <p14:sldIdLst>
            <p14:sldId id="302"/>
            <p14:sldId id="303"/>
            <p14:sldId id="269"/>
            <p14:sldId id="306"/>
            <p14:sldId id="307"/>
            <p14:sldId id="270"/>
            <p14:sldId id="271"/>
            <p14:sldId id="272"/>
            <p14:sldId id="273"/>
            <p14:sldId id="274"/>
            <p14:sldId id="275"/>
            <p14:sldId id="280"/>
            <p14:sldId id="291"/>
            <p14:sldId id="304"/>
          </p14:sldIdLst>
        </p14:section>
        <p14:section name="Religeon and beleif" id="{FE8266E5-1E50-CB4F-83C1-2C9CD5431774}">
          <p14:sldIdLst>
            <p14:sldId id="294"/>
            <p14:sldId id="295"/>
            <p14:sldId id="300"/>
            <p14:sldId id="257"/>
            <p14:sldId id="290"/>
            <p14:sldId id="297"/>
            <p14:sldId id="298"/>
            <p14:sldId id="265"/>
            <p14:sldId id="299"/>
            <p14:sldId id="301"/>
          </p14:sldIdLst>
        </p14:section>
        <p14:section name="Ethics and AI" id="{C9F4B335-98FF-2F44-B812-F507EB218C57}">
          <p14:sldIdLst>
            <p14:sldId id="277"/>
            <p14:sldId id="281"/>
            <p14:sldId id="289"/>
            <p14:sldId id="286"/>
            <p14:sldId id="261"/>
            <p14:sldId id="296"/>
            <p14:sldId id="268"/>
            <p14:sldId id="263"/>
            <p14:sldId id="278"/>
          </p14:sldIdLst>
        </p14:section>
        <p14:section name="Summary" id="{65C498ED-5333-174A-97DD-9334798EB064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/>
    <p:restoredTop sz="79884"/>
  </p:normalViewPr>
  <p:slideViewPr>
    <p:cSldViewPr snapToGrid="0">
      <p:cViewPr varScale="1">
        <p:scale>
          <a:sx n="94" d="100"/>
          <a:sy n="94" d="100"/>
        </p:scale>
        <p:origin x="1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A159D-3F9D-6847-8466-2C919B8E2E46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609D-B793-E04A-B8D1-9A3794422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article/2024/jul/14/ais-oppenheimer-moment-autonomous-weapons-enter-the-battlefield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parklearning.com/blog/can-ai-replace-teachers-we-finally-know-the-answer/#:~:text=Just%20as%20a%20calculator%20doesn,human%20expertise%20and%20technological%20support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pdf/j.ctvhrd092.18.pdf?refreqid=excelsior%3Ad4a9bd96bfd773bc38dbc3637ecdbfb4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rnardmarr.com/are-alexa-and-siri-considered-ai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ondato.com/the-disabled-face-ai-driven-exclusion-despite-huge-market-potential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d.org/atd-blog/why-ai-generated-art-is-missing-the-mark-for-people-with-disabilities" TargetMode="External"/><Relationship Id="rId4" Type="http://schemas.openxmlformats.org/officeDocument/2006/relationships/hyperlink" Target="https://cdt.org/wp-content/uploads/2020/12/Full-Text-Algorithm-driven-Hiring-Tools-Innovative-Recruitment-or-Expedited-Disability-Discrimination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bilitynet.org.uk/news-blogs/dangers-ai-generated-fake-news-uk-general-election?utm_campaign=2766774_2024%20-%203%20July%20-%20News&amp;utm_medium=email&amp;utm_source=Charity_Digital&amp;dm_i=3SCI,1NAUU,7QKBKE,6AYOW,1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news/articles/c72ver6172d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2A421-F51F-A44A-8EE6-124DCDBC8A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https://www.theguardian.com/technology/article/2024/jul/14/ais-oppenheimer-moment-autonomous-weapons-enter-the-battlefield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https://www.esparklearning.com/blog/can-ai-replace-teachers-we-finally-know-the-answer/#:~:text=Just%20as%20a%20calculator%20doesn,human%20expertise%20and%20technological%20support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members 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https://www.jstor.org/stable/pdf/j.ctvhrd092.18.pdf?refreqid=excelsior%3Ad4a9bd96bfd773bc38dbc3637ecdbfb4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14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“Trustworthy, ethical and inclusive”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all good but quite legalistic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Recognizes barcodes, QR codes, things, handwriting,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https://bernardmarr.com/are-alexa-and-siri-considered-ai/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8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https://blog.mondato.com/the-disabled-face-ai-driven-exclusion-despite-huge-market-potential/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https://cdt.org/wp-content/uploads/2020/12/Full-Text-Algorithm-driven-Hiring-Tools-Innovative-Recruitment-or-Expedited-Disability-Discrimination.pdf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https://www.td.org/atd-blog/why-ai-generated-art-is-missing-the-mark-for-people-with-disabilities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BBC: God and robots: Will AI transform religion?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image of Buddha statue in a garden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https://abilitynet.org.uk/news-blogs/dangers-ai-generated-fake-news-uk-general-election?utm_campaign=2766774_2024%20-%203%20July%20-%20News&amp;utm_medium=email&amp;utm_source=Charity_Digital&amp;dm_i=3SCI,1NAUU,7QKBKE,6AYOW,1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https://www.bbc.co.uk/news/articles/c72ver6172do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D609D-B793-E04A-B8D1-9A37944221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D540-4FC2-C39E-361E-E3E7C2CD5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DF313-33DD-F96B-0D46-619477C08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FC4C5-EB48-1DB6-3AFA-B36A29C5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013E-44DD-19AC-FF5D-934E789E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FEB2-D4D5-4E90-D966-5AF2DD64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1F79-17AF-EA23-5B44-3538272E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F8987-8CED-C333-6248-631FFC94D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4B03-CF09-5D89-0BD0-3EE5D9E7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9EFA-95B7-6AE0-4CC8-569D4AEB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804C6-B6B3-BCC4-049A-A6D2B119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D6FB9-FFE0-6D46-6C91-A8DD61319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228E8-EAD9-D416-AD45-F3AC71864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6498C-F4D1-1324-E16F-A0D76196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CC9F-2490-ED36-74B1-62053D6C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24D19-B233-46A2-A808-392763E9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D835-BB7A-0886-8E6E-13581D0C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42B1-4626-5AEB-6FBE-3259BC685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4E285-1E2A-6DDF-8681-44003B82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B1D2-AB2F-9B35-C521-32C8C82E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21C80-1E91-347F-FB6A-BDADD0CE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5DE9-87CC-F13B-4F1C-DEED473C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99D04-31D6-4E4A-72E8-2B88EB329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3AC2D-1ACD-C466-975E-AE169F6C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A67B6-49B3-9363-06F9-A23C55AB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215E-80F5-B0B9-1F4A-F0E7D2B4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61A4-6FCC-55C0-25FF-1DEDD650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5A16-04B8-982C-6E24-3B7CABBA3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27CF2-43AE-6176-60F2-AF996F81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CD130-136F-89D0-77F7-AF5FE7C9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7D13E-A014-172A-D59F-0B1C048B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49A83-AC54-1513-04D2-F05B95DE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0246-050B-0882-1DAF-6EDD3F8C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B5ED2-0CAE-3448-457C-7B10901F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9FF4B-FE06-D921-4326-934C924BF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B42CB-5B3A-3B4E-6C3C-56BCF0161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5440B-37DE-949B-C2D7-12A28E3CA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BEF38-A344-72F0-1347-F630ADE5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97546-6B6F-AF92-7282-982A51E8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2DF7A-36AD-2F85-4724-565637F2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E29D-51F6-1F46-00F2-1527A463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B32EE-53F9-192C-6868-0CBF842D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4FD84-748A-89CF-0608-32DF5638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0612B-46F5-86FC-528F-FB465F09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3AA3C-75DB-9B22-2134-33D72DE9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9BBA2-2875-54ED-FEEB-A053AA15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765F6-A56C-F9DB-18E6-4D25580C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9173-BB11-D9B0-A895-755B1AB0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6C5-FE69-D2CE-F721-F469B9E6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22C97-6693-F983-5554-AA52C3822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5217E-E5F4-F5E3-C65A-1B1E4496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78B40-BA49-474E-0A27-E5AB5A5F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0A801-5337-DFA1-11C0-1290FAC4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9A7C-201E-7AF9-0C36-524586DB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14ACA-F5FE-6636-CA9B-787EF36A0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5FC36-45F8-C754-43A4-E54E6C15B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38127-2D97-CA80-B606-9CB35F4F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6CB75-F21D-4805-AD79-0BBD0833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CD0A4-436B-7236-30E7-AC16F1EC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E718E-6675-F1A2-BF49-563BDECE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30973-4AA1-52D8-8EEB-9948B10D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9D6F-750C-C434-7A09-373A1EAE3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EAE61-7C7F-6943-9ABB-EB9313F621A5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C629A-2F1E-3D18-5317-97CC04FA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B2C2B-C7FC-A930-9304-30475E788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DFC40E-2C14-6E44-B673-4483CC73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myeye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sounds/play/m00202gr?at_mid=ZN9xLir5SY&amp;at_campaign=The_Artificial_Human_Why_Cant_AI_Drive_Me_Home_Yet&amp;at_medium=display_ad&amp;at_campaign_type=owned&amp;at_audience_id=SS&amp;at_product=sounds&amp;at_brand=m001wjf8&amp;at_ptr_name=bbc&amp;at_ptr_type=media&amp;at_format=image&amp;at_objective=consumption&amp;at_link_title=The_Artificial_Human_Why_Cant_AI_Drive_Me_Home_Yet&amp;at_bbc_team=BB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mp1aTS1tw&amp;ab_channel=Ability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-silver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velace-Hodgkin SYMPOSIUM ON AI ETHICS logo">
            <a:extLst>
              <a:ext uri="{FF2B5EF4-FFF2-40B4-BE49-F238E27FC236}">
                <a16:creationId xmlns:a16="http://schemas.microsoft.com/office/drawing/2014/main" id="{EB99383E-A5B6-A289-8A95-63EFD93D1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81" t="38862" r="7819" b="37441"/>
          <a:stretch/>
        </p:blipFill>
        <p:spPr>
          <a:xfrm>
            <a:off x="9226675" y="179332"/>
            <a:ext cx="2808157" cy="850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9CD617-3F84-5625-4B0E-973818913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15277" t="40960" r="65472" b="40646"/>
          <a:stretch/>
        </p:blipFill>
        <p:spPr>
          <a:xfrm>
            <a:off x="-180897" y="489514"/>
            <a:ext cx="6152991" cy="5878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39C62-9B66-4B44-C1F4-520157EA5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343536"/>
                </a:solidFill>
                <a:effectLst/>
                <a:latin typeface="PT Sans" panose="020B0503020203020204" pitchFamily="34" charset="77"/>
              </a:rPr>
              <a:t>The role of disability, religion and </a:t>
            </a:r>
            <a:r>
              <a:rPr lang="en-GB" dirty="0">
                <a:solidFill>
                  <a:srgbClr val="343536"/>
                </a:solidFill>
                <a:latin typeface="PT Sans" panose="020B0503020203020204" pitchFamily="34" charset="77"/>
              </a:rPr>
              <a:t>belief in </a:t>
            </a:r>
            <a:r>
              <a:rPr lang="en-GB" b="0" i="0" dirty="0">
                <a:solidFill>
                  <a:srgbClr val="343536"/>
                </a:solidFill>
                <a:effectLst/>
                <a:latin typeface="PT Sans" panose="020B0503020203020204" pitchFamily="34" charset="77"/>
              </a:rPr>
              <a:t>ethics of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69F1-2309-AB54-FFE2-33BBD8580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Jennifer George</a:t>
            </a:r>
          </a:p>
          <a:p>
            <a:r>
              <a:rPr lang="en-US" dirty="0"/>
              <a:t>Goldsmiths, University of London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9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308B3-D583-5FD8-9383-3111D21B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Communication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EA88-D0F1-E6FE-66C9-8142A3EB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Speech recognition</a:t>
            </a:r>
          </a:p>
          <a:p>
            <a:r>
              <a:rPr lang="en-US" sz="2200"/>
              <a:t>Google</a:t>
            </a:r>
          </a:p>
          <a:p>
            <a:pPr lvl="1"/>
            <a:r>
              <a:rPr lang="en-US" sz="2200"/>
              <a:t>Project Euphonia/Relate – AI used to improve speech recognition models for eg. speech disabilities like cerebral palsy or tricky English accents</a:t>
            </a:r>
          </a:p>
          <a:p>
            <a:r>
              <a:rPr lang="en-US" sz="2200"/>
              <a:t>Alexa / Siri / Google</a:t>
            </a:r>
          </a:p>
          <a:p>
            <a:r>
              <a:rPr lang="en-US" sz="2200"/>
              <a:t>Google Lens – using AI for visual search</a:t>
            </a:r>
          </a:p>
          <a:p>
            <a:pPr lvl="1"/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923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E888-28A5-60E0-5754-2B63400A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736DC-DD3E-6F6D-5688-4CE6B573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My Eyes (</a:t>
            </a:r>
            <a:r>
              <a:rPr lang="en-US" dirty="0">
                <a:hlinkClick r:id="rId3"/>
              </a:rPr>
              <a:t>https://www.bemyeyes.com/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Danish App that connects blind and low vision users with 3.5million volunteers across the world to identify products</a:t>
            </a:r>
          </a:p>
          <a:p>
            <a:r>
              <a:rPr lang="en-US" dirty="0"/>
              <a:t>Be My AI</a:t>
            </a:r>
          </a:p>
          <a:p>
            <a:pPr lvl="1"/>
            <a:r>
              <a:rPr lang="en-US" dirty="0"/>
              <a:t>Extension to Be My Eyes where 60% of items are identified by AI</a:t>
            </a:r>
          </a:p>
          <a:p>
            <a:r>
              <a:rPr lang="en-US" dirty="0"/>
              <a:t>Seeing AI </a:t>
            </a:r>
          </a:p>
          <a:p>
            <a:pPr lvl="1"/>
            <a:r>
              <a:rPr lang="en-US" dirty="0"/>
              <a:t>By Microsoft – narrates the world around you</a:t>
            </a:r>
          </a:p>
          <a:p>
            <a:r>
              <a:rPr lang="en-US" dirty="0"/>
              <a:t>Google Lens</a:t>
            </a:r>
          </a:p>
          <a:p>
            <a:pPr lvl="1"/>
            <a:r>
              <a:rPr lang="en-US" dirty="0"/>
              <a:t>Mainstream product, ask for object and text recognition using camera</a:t>
            </a:r>
          </a:p>
        </p:txBody>
      </p:sp>
    </p:spTree>
    <p:extLst>
      <p:ext uri="{BB962C8B-B14F-4D97-AF65-F5344CB8AC3E}">
        <p14:creationId xmlns:p14="http://schemas.microsoft.com/office/powerpoint/2010/main" val="222488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4334-217C-0A27-41AA-CB741DAF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6578C-BB0B-60BF-479D-165820F5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Ava/ </a:t>
            </a:r>
            <a:r>
              <a:rPr lang="en-US" dirty="0" err="1"/>
              <a:t>RogerVoice</a:t>
            </a:r>
            <a:endParaRPr lang="en-US" dirty="0"/>
          </a:p>
          <a:p>
            <a:pPr lvl="1"/>
            <a:r>
              <a:rPr lang="en-US" dirty="0"/>
              <a:t>AI based captioning and translation to transcribe group conversations in real time, text-to-speech including correcting regular words from friends and family</a:t>
            </a:r>
          </a:p>
          <a:p>
            <a:r>
              <a:rPr lang="en-US" dirty="0" err="1"/>
              <a:t>HeardThat</a:t>
            </a:r>
            <a:endParaRPr lang="en-US" dirty="0"/>
          </a:p>
          <a:p>
            <a:pPr lvl="1"/>
            <a:r>
              <a:rPr lang="en-US" dirty="0"/>
              <a:t>Filtering out background noises using a range</a:t>
            </a:r>
          </a:p>
          <a:p>
            <a:r>
              <a:rPr lang="en-US" dirty="0" err="1"/>
              <a:t>Orka</a:t>
            </a:r>
            <a:r>
              <a:rPr lang="en-US" dirty="0"/>
              <a:t> Two</a:t>
            </a:r>
          </a:p>
          <a:p>
            <a:pPr lvl="1"/>
            <a:r>
              <a:rPr lang="en-US" dirty="0"/>
              <a:t>AI powered hearing aid; continuously balanced noises with choice of retaining background noise</a:t>
            </a:r>
          </a:p>
          <a:p>
            <a:r>
              <a:rPr lang="en-US" dirty="0" err="1"/>
              <a:t>Signapse</a:t>
            </a:r>
            <a:endParaRPr lang="en-US" dirty="0"/>
          </a:p>
          <a:p>
            <a:pPr lvl="1"/>
            <a:r>
              <a:rPr lang="en-US" dirty="0"/>
              <a:t>AI based real time signing software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4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F2BF-5286-31E5-4682-34324CA1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7204-6CED-CAB0-DE9F-06EE79881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  <a:p>
            <a:pPr lvl="1"/>
            <a:r>
              <a:rPr lang="en-US" dirty="0"/>
              <a:t>Project Euphonia/Relate – AI used to improve speech recognition models for </a:t>
            </a:r>
            <a:r>
              <a:rPr lang="en-US" dirty="0" err="1"/>
              <a:t>eg.</a:t>
            </a:r>
            <a:r>
              <a:rPr lang="en-US" dirty="0"/>
              <a:t> speech disabilities like cerebral palsy or tricky English accents</a:t>
            </a:r>
          </a:p>
          <a:p>
            <a:pPr lvl="1"/>
            <a:r>
              <a:rPr lang="en-US" dirty="0"/>
              <a:t>Project </a:t>
            </a:r>
            <a:r>
              <a:rPr lang="en-US" dirty="0" err="1"/>
              <a:t>Parrotron</a:t>
            </a:r>
            <a:r>
              <a:rPr lang="en-US" dirty="0"/>
              <a:t> – does the above but adds text to speech</a:t>
            </a:r>
          </a:p>
          <a:p>
            <a:pPr lvl="1"/>
            <a:r>
              <a:rPr lang="en-US" dirty="0"/>
              <a:t>Project relate – improving understanding of non-standard speech</a:t>
            </a:r>
          </a:p>
        </p:txBody>
      </p:sp>
    </p:spTree>
    <p:extLst>
      <p:ext uri="{BB962C8B-B14F-4D97-AF65-F5344CB8AC3E}">
        <p14:creationId xmlns:p14="http://schemas.microsoft.com/office/powerpoint/2010/main" val="316144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4852-95F3-7222-A7A8-3A66A588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/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DC3F-EE41-6F6C-6E30-F8336E643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Alexa / Siri / Google</a:t>
            </a:r>
          </a:p>
          <a:p>
            <a:r>
              <a:rPr lang="en-US" dirty="0"/>
              <a:t>Google Lens – using AI for visual search</a:t>
            </a:r>
          </a:p>
          <a:p>
            <a:r>
              <a:rPr lang="en-US" dirty="0" err="1"/>
              <a:t>Helpicto</a:t>
            </a:r>
            <a:r>
              <a:rPr lang="en-US" dirty="0"/>
              <a:t> (French only) – turns text to images</a:t>
            </a:r>
          </a:p>
          <a:p>
            <a:r>
              <a:rPr lang="en-US" dirty="0"/>
              <a:t>Goblin Tools – web service – AI powered To Do list by breaking down tasks and creating the list for you</a:t>
            </a:r>
          </a:p>
          <a:p>
            <a:r>
              <a:rPr lang="en-US" dirty="0"/>
              <a:t>Rabbit R1 – uses Large Action Models. Uses OpenAI, perplexity and Anthropic APIs. It learns how you interact with websites and apps and knows what buttons to click / forms to fill. </a:t>
            </a:r>
          </a:p>
        </p:txBody>
      </p:sp>
    </p:spTree>
    <p:extLst>
      <p:ext uri="{BB962C8B-B14F-4D97-AF65-F5344CB8AC3E}">
        <p14:creationId xmlns:p14="http://schemas.microsoft.com/office/powerpoint/2010/main" val="49062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2FF9-FF91-14D0-F7C9-879EA759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Brain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77C3-D2A4-0A5C-37F3-1C9A7405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Self- driving </a:t>
            </a:r>
            <a:r>
              <a:rPr lang="en-US" dirty="0"/>
              <a:t>/ partially autonomous cars</a:t>
            </a:r>
          </a:p>
          <a:p>
            <a:r>
              <a:rPr lang="en-US" dirty="0"/>
              <a:t>Smart home technologies</a:t>
            </a:r>
          </a:p>
          <a:p>
            <a:pPr lvl="1"/>
            <a:r>
              <a:rPr lang="en-US" dirty="0"/>
              <a:t>Smart plugs, lights, locks, kitchen appliances</a:t>
            </a:r>
          </a:p>
          <a:p>
            <a:pPr lvl="1"/>
            <a:r>
              <a:rPr lang="en-US" dirty="0"/>
              <a:t>(short term memory)</a:t>
            </a:r>
          </a:p>
          <a:p>
            <a:r>
              <a:rPr lang="en-US" dirty="0"/>
              <a:t>Bots / digital assistance</a:t>
            </a:r>
          </a:p>
          <a:p>
            <a:pPr lvl="1"/>
            <a:r>
              <a:rPr lang="en-US" dirty="0"/>
              <a:t>(Information processing difficulties)</a:t>
            </a:r>
          </a:p>
          <a:p>
            <a:r>
              <a:rPr lang="en-US" dirty="0"/>
              <a:t>Health data analysis for diagnostics</a:t>
            </a:r>
          </a:p>
        </p:txBody>
      </p:sp>
    </p:spTree>
    <p:extLst>
      <p:ext uri="{BB962C8B-B14F-4D97-AF65-F5344CB8AC3E}">
        <p14:creationId xmlns:p14="http://schemas.microsoft.com/office/powerpoint/2010/main" val="295061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5A7BF-2B8E-033B-4544-C54E2982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Other learning tools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66D4-66DD-3924-E763-CF6B9F744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ChatGPT</a:t>
            </a:r>
          </a:p>
          <a:p>
            <a:pPr lvl="1"/>
            <a:r>
              <a:rPr lang="en-US" sz="2200"/>
              <a:t>Adaptation recommendations</a:t>
            </a:r>
          </a:p>
          <a:p>
            <a:r>
              <a:rPr lang="en-US" sz="2200"/>
              <a:t>Grammarly</a:t>
            </a:r>
          </a:p>
          <a:p>
            <a:pPr lvl="1"/>
            <a:r>
              <a:rPr lang="en-US" sz="2200"/>
              <a:t>Helping with details </a:t>
            </a:r>
          </a:p>
          <a:p>
            <a:r>
              <a:rPr lang="en-US" sz="2200"/>
              <a:t>Alexa / Google</a:t>
            </a:r>
          </a:p>
          <a:p>
            <a:pPr lvl="1"/>
            <a:r>
              <a:rPr lang="en-US" sz="2200"/>
              <a:t>Prompts, timers, radio</a:t>
            </a:r>
          </a:p>
          <a:p>
            <a:endParaRPr lang="en-US" sz="2200"/>
          </a:p>
        </p:txBody>
      </p:sp>
      <p:pic>
        <p:nvPicPr>
          <p:cNvPr id="5" name="Picture 4" descr="School and office supplies">
            <a:extLst>
              <a:ext uri="{FF2B5EF4-FFF2-40B4-BE49-F238E27FC236}">
                <a16:creationId xmlns:a16="http://schemas.microsoft.com/office/drawing/2014/main" id="{20CD585E-7DBA-35BE-F13A-FA383609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80" r="166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40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F8C85-2316-B563-1E70-FA7E00C8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How does AI exclude disabled users (Part 1)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A010-27A5-9878-73FB-B1BCA6ED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Fin Tech / Digital Finance – data based on disabled users. eg. </a:t>
            </a:r>
          </a:p>
          <a:p>
            <a:pPr lvl="1"/>
            <a:r>
              <a:rPr lang="en-US" sz="2200"/>
              <a:t>Memory issues and carer control</a:t>
            </a:r>
          </a:p>
          <a:p>
            <a:pPr lvl="1"/>
            <a:r>
              <a:rPr lang="en-US" sz="2200"/>
              <a:t>WCAG compliance</a:t>
            </a:r>
          </a:p>
          <a:p>
            <a:r>
              <a:rPr lang="en-US" sz="2200">
                <a:hlinkClick r:id="rId3"/>
              </a:rPr>
              <a:t>Recruitment</a:t>
            </a:r>
            <a:endParaRPr lang="en-US" sz="2200"/>
          </a:p>
          <a:p>
            <a:pPr lvl="1"/>
            <a:r>
              <a:rPr lang="en-US" sz="2200"/>
              <a:t>Personality tests</a:t>
            </a:r>
          </a:p>
          <a:p>
            <a:pPr lvl="1"/>
            <a:r>
              <a:rPr lang="en-US" sz="2200"/>
              <a:t>Facial disabilities</a:t>
            </a:r>
          </a:p>
          <a:p>
            <a:pPr lvl="1"/>
            <a:r>
              <a:rPr lang="en-US" sz="2200"/>
              <a:t>Accessibility of tests</a:t>
            </a:r>
          </a:p>
          <a:p>
            <a:pPr lvl="1"/>
            <a:r>
              <a:rPr lang="en-US" sz="2200"/>
              <a:t>Diversity of data</a:t>
            </a:r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1553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8C0DE-E9C7-7782-C348-CE4C3AF6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How does AI exclude disabled users (Part 2)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40AF3-F602-0448-8244-C19374BCA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Generation of visual images of disabled</a:t>
            </a:r>
          </a:p>
          <a:p>
            <a:pPr lvl="1"/>
            <a:r>
              <a:rPr lang="en-US" sz="2200"/>
              <a:t>Glamourized images eg. cybernetics vs. cochlear implants</a:t>
            </a:r>
          </a:p>
          <a:p>
            <a:endParaRPr lang="en-US" sz="2200"/>
          </a:p>
        </p:txBody>
      </p:sp>
      <p:pic>
        <p:nvPicPr>
          <p:cNvPr id="5" name="Picture 4" descr="A robot with human face">
            <a:extLst>
              <a:ext uri="{FF2B5EF4-FFF2-40B4-BE49-F238E27FC236}">
                <a16:creationId xmlns:a16="http://schemas.microsoft.com/office/drawing/2014/main" id="{080D1640-9931-AF79-4F33-2C57455B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70" r="1957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70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005D3-7C2A-2179-1D1E-81773C2F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Bias vs.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3FD2A-6C89-4CC4-E156-74F147D10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2200"/>
              <a:t>Bias is built unconsciously or consciously from experience (human) or data (AI)</a:t>
            </a:r>
          </a:p>
          <a:p>
            <a:r>
              <a:rPr lang="en-US" sz="2200"/>
              <a:t>Discrimination is what results from bias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0707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0C73D-A5F5-1F2A-92AB-2215ABF1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C14B-68BE-77FD-6E59-C311860B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Ethics committee membership</a:t>
            </a:r>
          </a:p>
          <a:p>
            <a:r>
              <a:rPr lang="en-US" dirty="0"/>
              <a:t>Disability models</a:t>
            </a:r>
          </a:p>
          <a:p>
            <a:pPr lvl="1"/>
            <a:r>
              <a:rPr lang="en-US" dirty="0"/>
              <a:t>Role of AI</a:t>
            </a:r>
          </a:p>
          <a:p>
            <a:r>
              <a:rPr lang="en-US" dirty="0"/>
              <a:t>Religion and belief</a:t>
            </a:r>
          </a:p>
          <a:p>
            <a:pPr lvl="1"/>
            <a:r>
              <a:rPr lang="en-US" dirty="0"/>
              <a:t>Role of AI</a:t>
            </a:r>
          </a:p>
          <a:p>
            <a:r>
              <a:rPr lang="en-US" dirty="0"/>
              <a:t>Ethics structure (legislation)</a:t>
            </a:r>
          </a:p>
          <a:p>
            <a:r>
              <a:rPr lang="en-US" dirty="0"/>
              <a:t>Questions we can raise</a:t>
            </a:r>
          </a:p>
        </p:txBody>
      </p:sp>
    </p:spTree>
    <p:extLst>
      <p:ext uri="{BB962C8B-B14F-4D97-AF65-F5344CB8AC3E}">
        <p14:creationId xmlns:p14="http://schemas.microsoft.com/office/powerpoint/2010/main" val="18529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0A6C4-8B55-9415-5EE2-B7BDAAF2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How has AI impacted religion (examples)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C52E-B8AF-8223-6152-C55DB390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Delivers sermons </a:t>
            </a:r>
          </a:p>
          <a:p>
            <a:r>
              <a:rPr lang="en-US" sz="2200"/>
              <a:t>Delivers religious teachings</a:t>
            </a:r>
          </a:p>
          <a:p>
            <a:r>
              <a:rPr lang="en-US" sz="2200"/>
              <a:t>Performs rituals</a:t>
            </a:r>
          </a:p>
          <a:p>
            <a:r>
              <a:rPr lang="en-US" sz="2200"/>
              <a:t>Takes confessions</a:t>
            </a:r>
          </a:p>
          <a:p>
            <a:r>
              <a:rPr lang="en-US" sz="2200"/>
              <a:t>Can provide companionship as a responsive statue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565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53B87-7CA4-394D-AFF0-43A93E64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/>
              <a:t>How does AI cause problems / discriminate against religion and belief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F3D7-DCB1-EF6B-14E0-96CA44DF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How the soul is perceived</a:t>
            </a:r>
          </a:p>
          <a:p>
            <a:r>
              <a:rPr lang="en-US" sz="2200"/>
              <a:t>The role of Gods replaced</a:t>
            </a:r>
          </a:p>
          <a:p>
            <a:r>
              <a:rPr lang="en-US" sz="2200"/>
              <a:t>Religious teachings are stepped on</a:t>
            </a:r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2171FA6B-1F09-828D-5640-4A7EEDE5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53" r="150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17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A27E4-3B61-4617-E329-C85D925B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Some definitions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A2A7-B25E-E3EC-B032-52BE98D5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Dis – false and misleading information </a:t>
            </a:r>
            <a:r>
              <a:rPr lang="en-US" u="sng" dirty="0"/>
              <a:t>with</a:t>
            </a:r>
            <a:r>
              <a:rPr lang="en-US" dirty="0"/>
              <a:t> intent to deceive</a:t>
            </a:r>
          </a:p>
          <a:p>
            <a:r>
              <a:rPr lang="en-US" dirty="0"/>
              <a:t>Mis – false and misleading information </a:t>
            </a:r>
            <a:r>
              <a:rPr lang="en-US" u="sng" dirty="0"/>
              <a:t>with/without</a:t>
            </a:r>
            <a:r>
              <a:rPr lang="en-US" dirty="0"/>
              <a:t> intent to deceive</a:t>
            </a:r>
          </a:p>
          <a:p>
            <a:r>
              <a:rPr lang="en-US" dirty="0"/>
              <a:t>Deepfake – is false and misleading information or image (with/without intent to deceive)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96FA-F010-F028-A58A-51BE32DE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AI impacts on political belief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Example: AI fake news / elections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10B8-0328-045C-E2DF-FC34E821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Influences your views with with mis/dis information / deep fakes</a:t>
            </a:r>
          </a:p>
          <a:p>
            <a:r>
              <a:rPr lang="en-US" dirty="0"/>
              <a:t>Intersectionality (with disabled users)</a:t>
            </a:r>
          </a:p>
          <a:p>
            <a:pPr lvl="1"/>
            <a:r>
              <a:rPr lang="en-US" dirty="0"/>
              <a:t>Those who cannot visually see the difference</a:t>
            </a:r>
          </a:p>
          <a:p>
            <a:pPr lvl="1"/>
            <a:r>
              <a:rPr lang="en-US" dirty="0"/>
              <a:t>Those who are less ‘streetwise’ online</a:t>
            </a:r>
          </a:p>
          <a:p>
            <a:r>
              <a:rPr lang="en-US" dirty="0"/>
              <a:t>There are tools to help navigate</a:t>
            </a:r>
          </a:p>
          <a:p>
            <a:pPr lvl="1"/>
            <a:r>
              <a:rPr lang="en-GB" i="0" u="none" strike="noStrike">
                <a:effectLst/>
                <a:latin typeface="Arial" panose="020B0604020202020204" pitchFamily="34" charset="0"/>
                <a:hlinkClick r:id="rId3"/>
              </a:rPr>
              <a:t>Eg. www.ask-silver.com</a:t>
            </a:r>
            <a:endParaRPr lang="en-US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EB42A-A54B-C925-0BC8-5AF16A7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Drones in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C3D6-C103-BA77-FD31-EC6673F0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The AI informed drones in war</a:t>
            </a:r>
          </a:p>
          <a:p>
            <a:pPr lvl="1"/>
            <a:r>
              <a:rPr lang="en-US" sz="2000"/>
              <a:t>Decision making</a:t>
            </a:r>
          </a:p>
          <a:p>
            <a:pPr lvl="1"/>
            <a:r>
              <a:rPr lang="en-US" sz="2000"/>
              <a:t>Creation</a:t>
            </a:r>
          </a:p>
          <a:p>
            <a:pPr lvl="1"/>
            <a:r>
              <a:rPr lang="en-US" sz="2000"/>
              <a:t>Power/agency we give AI</a:t>
            </a:r>
          </a:p>
          <a:p>
            <a:endParaRPr lang="en-US" sz="2000"/>
          </a:p>
        </p:txBody>
      </p:sp>
      <p:pic>
        <p:nvPicPr>
          <p:cNvPr id="5" name="Picture 4" descr="A delivery drone carrying a package inside a warehouse">
            <a:extLst>
              <a:ext uri="{FF2B5EF4-FFF2-40B4-BE49-F238E27FC236}">
                <a16:creationId xmlns:a16="http://schemas.microsoft.com/office/drawing/2014/main" id="{AB394D58-6E9E-DF54-C809-EA2E1C25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22" r="2302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9E1C7-8F1D-43D6-6675-E5586AFF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Questions from religious perspective (Christianity)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4C1F-9A12-1AF2-254D-8A8A3B70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“Love one another”</a:t>
            </a:r>
          </a:p>
          <a:p>
            <a:r>
              <a:rPr lang="en-US" sz="1700"/>
              <a:t>How does AI impact on our relationships? </a:t>
            </a:r>
          </a:p>
          <a:p>
            <a:r>
              <a:rPr lang="en-US" sz="1700"/>
              <a:t>What is our relationship with AI? </a:t>
            </a:r>
          </a:p>
          <a:p>
            <a:r>
              <a:rPr lang="en-US" sz="1700"/>
              <a:t>Criteria for relationships (embodiment)</a:t>
            </a:r>
          </a:p>
          <a:p>
            <a:pPr lvl="1"/>
            <a:r>
              <a:rPr lang="en-US" sz="1700"/>
              <a:t>Relationships (placeholder for authentic relationship)</a:t>
            </a:r>
          </a:p>
          <a:p>
            <a:pPr lvl="1"/>
            <a:r>
              <a:rPr lang="en-US" sz="1700"/>
              <a:t>Speak to and hear the other – communication  (permission to use)</a:t>
            </a:r>
          </a:p>
          <a:p>
            <a:pPr lvl="1"/>
            <a:r>
              <a:rPr lang="en-US" sz="1700"/>
              <a:t>Aid the other – agency – how much agency do we want to give / have?</a:t>
            </a:r>
          </a:p>
          <a:p>
            <a:pPr lvl="1"/>
            <a:r>
              <a:rPr lang="en-US" sz="1700"/>
              <a:t>Do it gladly – can AI have emotions? It can recognize and analyse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05F992C9-34E6-2F9F-4A54-39C88414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79" r="2666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20BD1-9F30-8F0C-D68F-68F54070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Example: AI generated music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7C27-C7FC-BC4E-1B07-1A488947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Music can be a relationship between collaborations</a:t>
            </a:r>
          </a:p>
          <a:p>
            <a:pPr lvl="1"/>
            <a:r>
              <a:rPr lang="en-US" dirty="0"/>
              <a:t>Relationship between the instrument and the musician</a:t>
            </a:r>
          </a:p>
          <a:p>
            <a:pPr lvl="1"/>
            <a:r>
              <a:rPr lang="en-US" dirty="0"/>
              <a:t>Musician to musician</a:t>
            </a:r>
          </a:p>
          <a:p>
            <a:r>
              <a:rPr lang="en-US" dirty="0"/>
              <a:t>What is AI’s role? </a:t>
            </a:r>
          </a:p>
          <a:p>
            <a:pPr lvl="1"/>
            <a:r>
              <a:rPr lang="en-US" dirty="0"/>
              <a:t>AI doesn’t work in isolation (rarely)</a:t>
            </a:r>
          </a:p>
          <a:p>
            <a:pPr lvl="1"/>
            <a:r>
              <a:rPr lang="en-US" dirty="0"/>
              <a:t>AI works with repository of huge number of artists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E1814-1DE6-7106-9899-99442FE9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 as Teachers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3440-B238-CDA3-252C-396B8F3E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What makes teachers important?</a:t>
            </a:r>
          </a:p>
          <a:p>
            <a:pPr lvl="1"/>
            <a:r>
              <a:rPr lang="en-US" dirty="0"/>
              <a:t>Emotional intelligence</a:t>
            </a:r>
          </a:p>
          <a:p>
            <a:pPr lvl="1"/>
            <a:r>
              <a:rPr lang="en-US" dirty="0"/>
              <a:t>Empathy</a:t>
            </a:r>
          </a:p>
          <a:p>
            <a:r>
              <a:rPr lang="en-US" dirty="0"/>
              <a:t>AI has as much or more knowledge / information than teachers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5D187-F8EF-4B88-9FCB-AC7FEEFD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Other faith based questions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855C-984D-E503-34E1-E50EE439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Programming something that hasn’t lived or not alive - creation</a:t>
            </a:r>
          </a:p>
          <a:p>
            <a:r>
              <a:rPr lang="en-US" sz="2200"/>
              <a:t>We are building for people and other living things - stewardship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B9177550-6C72-A695-F206-078A47A9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44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EDB5D-4117-4D36-3999-E82B11B9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Truth - importance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5183-FE5A-82E7-E10B-25E39F6E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Truth is described as a way of life in many religions </a:t>
            </a:r>
          </a:p>
          <a:p>
            <a:r>
              <a:rPr lang="en-US" sz="2200"/>
              <a:t>Truth is a value in societies as a moral compass</a:t>
            </a:r>
          </a:p>
          <a:p>
            <a:r>
              <a:rPr lang="en-US" sz="2200"/>
              <a:t>Aims of deceit</a:t>
            </a:r>
          </a:p>
          <a:p>
            <a:pPr lvl="1"/>
            <a:r>
              <a:rPr lang="en-US" sz="2200"/>
              <a:t>Financial gain</a:t>
            </a:r>
          </a:p>
          <a:p>
            <a:pPr lvl="1"/>
            <a:r>
              <a:rPr lang="en-US" sz="2200"/>
              <a:t>Winning a war</a:t>
            </a:r>
          </a:p>
          <a:p>
            <a:r>
              <a:rPr lang="en-US" sz="2200"/>
              <a:t>Values of a society can be embedded in truth  </a:t>
            </a:r>
          </a:p>
        </p:txBody>
      </p:sp>
      <p:pic>
        <p:nvPicPr>
          <p:cNvPr id="5" name="Picture 4" descr="Compass">
            <a:extLst>
              <a:ext uri="{FF2B5EF4-FFF2-40B4-BE49-F238E27FC236}">
                <a16:creationId xmlns:a16="http://schemas.microsoft.com/office/drawing/2014/main" id="{25212B95-9288-EF12-6F76-51936935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0" r="2738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5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5E232-0083-6F32-F81C-7831A3BD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Who is an academic?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79A1-5F2F-F52A-28EF-960E719A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Left leaning</a:t>
            </a:r>
          </a:p>
          <a:p>
            <a:r>
              <a:rPr lang="en-US" sz="2200"/>
              <a:t>Labour voting</a:t>
            </a:r>
          </a:p>
          <a:p>
            <a:r>
              <a:rPr lang="en-US" sz="2200"/>
              <a:t>No faith / religious belief – or belong to the ‘right’ religion</a:t>
            </a:r>
          </a:p>
          <a:p>
            <a:r>
              <a:rPr lang="en-US" sz="2200"/>
              <a:t>Believe the same thing about BAME</a:t>
            </a:r>
          </a:p>
          <a:p>
            <a:r>
              <a:rPr lang="en-US" sz="2200"/>
              <a:t>Dare not say anything different!</a:t>
            </a:r>
          </a:p>
        </p:txBody>
      </p:sp>
    </p:spTree>
    <p:extLst>
      <p:ext uri="{BB962C8B-B14F-4D97-AF65-F5344CB8AC3E}">
        <p14:creationId xmlns:p14="http://schemas.microsoft.com/office/powerpoint/2010/main" val="27246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3AB3F-4295-19C8-4964-27F79654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Ethics - disability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93E90-469E-3025-084A-84C6DE71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23% of the working population in the UK is not in work </a:t>
            </a:r>
          </a:p>
          <a:p>
            <a:r>
              <a:rPr lang="en-US" sz="2200"/>
              <a:t>17% of us will gain a disability during our working lives</a:t>
            </a:r>
          </a:p>
          <a:p>
            <a:r>
              <a:rPr lang="en-US" sz="2200"/>
              <a:t>72% of productivity goes up when reasonable adjustments are made</a:t>
            </a:r>
          </a:p>
          <a:p>
            <a:r>
              <a:rPr lang="en-US" sz="2200"/>
              <a:t>AI can amplify human ability</a:t>
            </a:r>
          </a:p>
          <a:p>
            <a:r>
              <a:rPr lang="en-US" sz="2200"/>
              <a:t>AI can learn and get better</a:t>
            </a:r>
          </a:p>
        </p:txBody>
      </p:sp>
    </p:spTree>
    <p:extLst>
      <p:ext uri="{BB962C8B-B14F-4D97-AF65-F5344CB8AC3E}">
        <p14:creationId xmlns:p14="http://schemas.microsoft.com/office/powerpoint/2010/main" val="31383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C738B-520E-B46F-A10D-2E75AF32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Legislation: Disability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8F7C-D833-2692-7527-2504C913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Equality Act 2010</a:t>
            </a:r>
          </a:p>
          <a:p>
            <a:r>
              <a:rPr lang="en-US" sz="2200"/>
              <a:t>Public Sector Bodies Accessibility Regulation 2018</a:t>
            </a:r>
          </a:p>
          <a:p>
            <a:r>
              <a:rPr lang="en-US" sz="2200"/>
              <a:t>Down Syndrome Act 2022</a:t>
            </a:r>
          </a:p>
          <a:p>
            <a:r>
              <a:rPr lang="en-US" sz="2200"/>
              <a:t>European Equality Act 2024</a:t>
            </a:r>
          </a:p>
          <a:p>
            <a:endParaRPr lang="en-US" sz="2200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DADB83D8-3C04-D6D9-A567-71786568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83" r="141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60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5970B-A8A7-2CB7-9670-F5AF559B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Legislation: AI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DDC7-89A7-96F2-8C68-FC4ECDE7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EU AI Act 2024</a:t>
            </a:r>
          </a:p>
          <a:p>
            <a:r>
              <a:rPr lang="en-US" sz="2200"/>
              <a:t>UK – a Private members bill went to House of Lords in March 2024 – is currently at 3</a:t>
            </a:r>
            <a:r>
              <a:rPr lang="en-US" sz="2200" baseline="30000"/>
              <a:t>rd</a:t>
            </a:r>
            <a:r>
              <a:rPr lang="en-US" sz="2200"/>
              <a:t>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1F4BB-A1D2-D8BB-C24D-4ABCA95E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12" r="240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14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32AE5-95BA-9BA5-F3F1-EDAB5E9C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Current state of ethics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77C9-A49A-23CE-F5CB-FCCD17E60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Legal model</a:t>
            </a:r>
          </a:p>
          <a:p>
            <a:r>
              <a:rPr lang="en-US" sz="2200"/>
              <a:t>Risk driven</a:t>
            </a:r>
          </a:p>
          <a:p>
            <a:r>
              <a:rPr lang="en-US" sz="2200"/>
              <a:t>We are stuck here</a:t>
            </a:r>
          </a:p>
        </p:txBody>
      </p:sp>
      <p:pic>
        <p:nvPicPr>
          <p:cNvPr id="5" name="Picture 4" descr="Person handing over keys">
            <a:extLst>
              <a:ext uri="{FF2B5EF4-FFF2-40B4-BE49-F238E27FC236}">
                <a16:creationId xmlns:a16="http://schemas.microsoft.com/office/drawing/2014/main" id="{EA29D009-06EA-0048-C34B-CCB5238E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63" r="2268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66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8EABB-B1BF-2BDE-99E8-A4D187BC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Frameworks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E3A3-C1DC-D352-EEE6-CE0CE172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Ethics</a:t>
            </a:r>
          </a:p>
          <a:p>
            <a:r>
              <a:rPr lang="en-US" sz="2200"/>
              <a:t>Human Rights</a:t>
            </a:r>
          </a:p>
          <a:p>
            <a:r>
              <a:rPr lang="en-US" sz="2200"/>
              <a:t>Law</a:t>
            </a:r>
          </a:p>
          <a:p>
            <a:endParaRPr lang="en-US" sz="2200"/>
          </a:p>
        </p:txBody>
      </p:sp>
      <p:pic>
        <p:nvPicPr>
          <p:cNvPr id="17" name="Picture 16" descr="Two people holding each other's hands">
            <a:extLst>
              <a:ext uri="{FF2B5EF4-FFF2-40B4-BE49-F238E27FC236}">
                <a16:creationId xmlns:a16="http://schemas.microsoft.com/office/drawing/2014/main" id="{75D40E5B-7FF7-C1BA-53B1-E5ED6785C1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70" r="1957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40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AE059-8EA2-79FB-BE9D-E802D397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Faith and belief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ABF0-2E56-ABC2-2954-E3BBDC42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b="0" i="0">
                <a:effectLst/>
                <a:latin typeface="Hind" panose="020B0604020202020204" pitchFamily="34" charset="0"/>
              </a:rPr>
              <a:t>opportunity to deeply explore the role of faith communities in AI stewardship</a:t>
            </a:r>
          </a:p>
          <a:p>
            <a:r>
              <a:rPr lang="en-GB" sz="2200" b="0" i="0">
                <a:effectLst/>
                <a:latin typeface="Hind" panose="020B0604020202020204" pitchFamily="34" charset="0"/>
              </a:rPr>
              <a:t>an area where collective ethical reflection and community involvement are crucial</a:t>
            </a:r>
            <a:endParaRPr lang="en-US" sz="2200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64FACE50-6463-C664-BCE4-F562CB76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82" r="82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72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3FB1E-C4DB-D20F-771F-911823C7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Ethical Frameworks: 4 basic categories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B7ED-A53C-5AFA-32A1-AD9262C6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We should do good</a:t>
            </a:r>
          </a:p>
          <a:p>
            <a:r>
              <a:rPr lang="en-US" sz="2200"/>
              <a:t>Minimise harm</a:t>
            </a:r>
          </a:p>
          <a:p>
            <a:r>
              <a:rPr lang="en-US" sz="2200"/>
              <a:t>Respect human autonomy</a:t>
            </a:r>
          </a:p>
          <a:p>
            <a:r>
              <a:rPr lang="en-US" sz="2200"/>
              <a:t>Be just or fair</a:t>
            </a:r>
          </a:p>
        </p:txBody>
      </p:sp>
    </p:spTree>
    <p:extLst>
      <p:ext uri="{BB962C8B-B14F-4D97-AF65-F5344CB8AC3E}">
        <p14:creationId xmlns:p14="http://schemas.microsoft.com/office/powerpoint/2010/main" val="18683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24F92-07CB-EFB4-8D6B-FF1F1F1F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Concerns (IT perspective)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C044-F458-9348-1301-A51949E7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/>
              <a:t>Data governance – where does your data go?</a:t>
            </a:r>
          </a:p>
          <a:p>
            <a:r>
              <a:rPr lang="en-US"/>
              <a:t>Is the data used to train AI?</a:t>
            </a:r>
          </a:p>
          <a:p>
            <a:r>
              <a:rPr lang="en-US"/>
              <a:t>Do they meet standards of information security?</a:t>
            </a:r>
          </a:p>
          <a:p>
            <a:r>
              <a:rPr lang="en-US"/>
              <a:t>How do you address bias? </a:t>
            </a:r>
          </a:p>
          <a:p>
            <a:r>
              <a:rPr lang="en-US"/>
              <a:t>How do you make AI transparent and responsible?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9643F-8480-6262-FBF6-DF5CE278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Questions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22E71-665C-FCAA-D4A3-E653B908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Are current accessibility standards sufficient for AI?</a:t>
            </a:r>
          </a:p>
          <a:p>
            <a:r>
              <a:rPr lang="en-US" sz="2200"/>
              <a:t>How does our legislation have to change to include AI?</a:t>
            </a:r>
          </a:p>
          <a:p>
            <a:r>
              <a:rPr lang="en-US" sz="2200"/>
              <a:t>What do we involve our communities in thinking about AI?</a:t>
            </a:r>
          </a:p>
          <a:p>
            <a:r>
              <a:rPr lang="en-US" sz="2200"/>
              <a:t>How do ethics, rights and legislation connect? </a:t>
            </a:r>
          </a:p>
          <a:p>
            <a:r>
              <a:rPr lang="en-US" sz="2200"/>
              <a:t>What does AI have to do to be more inclusive?</a:t>
            </a:r>
          </a:p>
          <a:p>
            <a:r>
              <a:rPr lang="en-US" sz="2200"/>
              <a:t>Is an ethical framework sufficient?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7440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E517D-77A1-0FBD-537A-81C37546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Summary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EFA8-7BB5-A567-717A-6C46D58E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Ethics committees</a:t>
            </a:r>
          </a:p>
          <a:p>
            <a:r>
              <a:rPr lang="en-US" sz="2200"/>
              <a:t>Disability and AI</a:t>
            </a:r>
          </a:p>
          <a:p>
            <a:r>
              <a:rPr lang="en-US" sz="2200"/>
              <a:t>Religion and belief and AI</a:t>
            </a:r>
          </a:p>
          <a:p>
            <a:r>
              <a:rPr lang="en-US" sz="2200"/>
              <a:t>Legislation and ethics</a:t>
            </a:r>
          </a:p>
          <a:p>
            <a:r>
              <a:rPr lang="en-US" sz="2200"/>
              <a:t>Questions</a:t>
            </a:r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417675F9-F4DB-3A91-F7F3-E5D87A05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13" b="2912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19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D06E0-5BE2-962D-89DF-6A77C20A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/>
              <a:t>Who are the members of Ethics Committees?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3BAA-71A7-93E3-6361-3FDC1FB7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Academics!</a:t>
            </a:r>
          </a:p>
          <a:p>
            <a:r>
              <a:rPr lang="en-US" sz="2200"/>
              <a:t>The membership is homogenous</a:t>
            </a:r>
          </a:p>
          <a:p>
            <a:r>
              <a:rPr lang="en-US" sz="2200"/>
              <a:t>Similar views (if different, don’t say it)</a:t>
            </a:r>
          </a:p>
          <a:p>
            <a:r>
              <a:rPr lang="en-US" sz="2200"/>
              <a:t>No ToR for ethics committees or frameworks</a:t>
            </a:r>
          </a:p>
          <a:p>
            <a:r>
              <a:rPr lang="en-US" sz="2200"/>
              <a:t>Legal issues led vs. genuine debate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451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DEC04-6E61-501F-5F4A-C7125665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What guides ethics?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2258-0727-034D-C7B3-E587E030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Data protection</a:t>
            </a:r>
          </a:p>
          <a:p>
            <a:r>
              <a:rPr lang="en-US" sz="2200"/>
              <a:t>Privacy</a:t>
            </a:r>
          </a:p>
          <a:p>
            <a:r>
              <a:rPr lang="en-US" sz="2200"/>
              <a:t>Legislation</a:t>
            </a:r>
          </a:p>
          <a:p>
            <a:pPr lvl="1"/>
            <a:r>
              <a:rPr lang="en-US" sz="2200"/>
              <a:t>Who is responsible for monitoring</a:t>
            </a:r>
          </a:p>
          <a:p>
            <a:pPr lvl="1"/>
            <a:r>
              <a:rPr lang="en-US" sz="2200"/>
              <a:t>What is the responsibility of media – do they communicate responsibly and realistically?</a:t>
            </a:r>
          </a:p>
          <a:p>
            <a:pPr lvl="1"/>
            <a:r>
              <a:rPr lang="en-US" sz="2200"/>
              <a:t>Can AI help and would this lead to replacing humans? </a:t>
            </a:r>
          </a:p>
          <a:p>
            <a:r>
              <a:rPr lang="en-US" sz="2200"/>
              <a:t>Equality of access</a:t>
            </a:r>
          </a:p>
          <a:p>
            <a:r>
              <a:rPr lang="en-US" sz="2200"/>
              <a:t>Realistic expectations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10319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175E3-7B3C-7D79-A349-D595ADD6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Medical Model of Disabilities (Local Authority websites)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4BC4-3DE4-B228-40B2-D67F9AB8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700" b="0" i="0">
                <a:effectLst/>
                <a:latin typeface="Aptos" panose="020B0004020202020204" pitchFamily="34" charset="0"/>
              </a:rPr>
              <a:t>People are disabled by their impairments or differences.</a:t>
            </a:r>
          </a:p>
          <a:p>
            <a:r>
              <a:rPr lang="en-GB" sz="1700" b="0" i="0">
                <a:effectLst/>
                <a:latin typeface="Aptos" panose="020B0004020202020204" pitchFamily="34" charset="0"/>
              </a:rPr>
              <a:t>These impairments or differences should be ‘fixed’ or changed by medical and other treatments, even when the impairment or difference does not cause pain or illness.</a:t>
            </a:r>
          </a:p>
          <a:p>
            <a:r>
              <a:rPr lang="en-GB" sz="1700" b="0" i="0">
                <a:effectLst/>
                <a:latin typeface="Aptos" panose="020B0004020202020204" pitchFamily="34" charset="0"/>
              </a:rPr>
              <a:t>Looks at what is ‘wrong’ with the person and not what the person needs/context. </a:t>
            </a:r>
          </a:p>
          <a:p>
            <a:r>
              <a:rPr lang="en-GB" sz="1700" b="0" i="0">
                <a:effectLst/>
                <a:latin typeface="Aptos" panose="020B0004020202020204" pitchFamily="34" charset="0"/>
              </a:rPr>
              <a:t>Creates low expectations and leads to people losing independence, choice and control in their own lives.</a:t>
            </a:r>
          </a:p>
        </p:txBody>
      </p:sp>
      <p:pic>
        <p:nvPicPr>
          <p:cNvPr id="5" name="Picture 4" descr="Light on a wheelchair">
            <a:extLst>
              <a:ext uri="{FF2B5EF4-FFF2-40B4-BE49-F238E27FC236}">
                <a16:creationId xmlns:a16="http://schemas.microsoft.com/office/drawing/2014/main" id="{B363E4CE-F6EB-C33A-DECB-D1A66C03B2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42" r="860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73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D9454-7E12-AEF5-F860-6658FDA5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Social Model of Disability (Local Authority websites)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AE81-37BC-C33A-DD56-325899B4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2200" b="0" i="0">
                <a:effectLst/>
                <a:latin typeface="Aptos" panose="020B0004020202020204" pitchFamily="34" charset="0"/>
              </a:rPr>
              <a:t>Disabled people developed the social model of disability because the traditional medical model did not explain their personal experience of disability or help to develop more inclusive ways of living.</a:t>
            </a:r>
          </a:p>
          <a:p>
            <a:r>
              <a:rPr lang="en-GB" sz="2200" b="0" i="0">
                <a:effectLst/>
                <a:latin typeface="Aptos" panose="020B0004020202020204" pitchFamily="34" charset="0"/>
              </a:rPr>
              <a:t>Disability is caused by the way society is organised, rather than by a person’s impairment or difference. </a:t>
            </a:r>
            <a:endParaRPr lang="en-GB" sz="2200">
              <a:latin typeface="Aptos" panose="020B0004020202020204" pitchFamily="34" charset="0"/>
            </a:endParaRPr>
          </a:p>
          <a:p>
            <a:r>
              <a:rPr lang="en-GB" sz="2200" b="0" i="0">
                <a:effectLst/>
                <a:latin typeface="Aptos" panose="020B0004020202020204" pitchFamily="34" charset="0"/>
              </a:rPr>
              <a:t>It looks at ways of removing barriers that restrict life choices for disabled people. </a:t>
            </a:r>
          </a:p>
          <a:p>
            <a:r>
              <a:rPr lang="en-GB" sz="2200" b="0" i="0">
                <a:effectLst/>
                <a:latin typeface="Aptos" panose="020B0004020202020204" pitchFamily="34" charset="0"/>
              </a:rPr>
              <a:t>When barriers are removed, disabled people can be independent and equal in society, with choice and control over their own lives.</a:t>
            </a:r>
          </a:p>
        </p:txBody>
      </p:sp>
    </p:spTree>
    <p:extLst>
      <p:ext uri="{BB962C8B-B14F-4D97-AF65-F5344CB8AC3E}">
        <p14:creationId xmlns:p14="http://schemas.microsoft.com/office/powerpoint/2010/main" val="15775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62A7D-1053-7FD9-F6A3-029BC9E9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AI help those with Disabilities?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FF47A-22F1-040B-231F-BF0F09CF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0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F347CE-BA8E-D8DC-667E-0FE8A000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Examples of AI removing barriers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2495A4-4FAE-4B5B-CE78-81C018DD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000"/>
              <a:t>Vision</a:t>
            </a:r>
          </a:p>
          <a:p>
            <a:pPr lvl="1"/>
            <a:r>
              <a:rPr lang="en-US" sz="2000"/>
              <a:t>Google Lens</a:t>
            </a:r>
          </a:p>
          <a:p>
            <a:pPr lvl="2"/>
            <a:r>
              <a:rPr lang="en-US"/>
              <a:t>Mainstream product, ask for object and text recognition using camera</a:t>
            </a:r>
          </a:p>
          <a:p>
            <a:pPr lvl="1"/>
            <a:r>
              <a:rPr lang="en-US" sz="2000"/>
              <a:t>Be My AI</a:t>
            </a:r>
          </a:p>
          <a:p>
            <a:pPr lvl="2"/>
            <a:r>
              <a:rPr lang="en-US"/>
              <a:t>Extension to Be My Eyes where 60% of items are identified by AI</a:t>
            </a:r>
          </a:p>
          <a:p>
            <a:r>
              <a:rPr lang="en-US" sz="2000"/>
              <a:t>Hearing</a:t>
            </a:r>
          </a:p>
          <a:p>
            <a:pPr lvl="1"/>
            <a:r>
              <a:rPr lang="en-US" sz="2000"/>
              <a:t>Ava/ RogerVoice</a:t>
            </a:r>
          </a:p>
          <a:p>
            <a:pPr lvl="2"/>
            <a:r>
              <a:rPr lang="en-US"/>
              <a:t>AI based captioning and translation to transcribe group conversations in real time, text-to-speech including correcting regular words from friends and family</a:t>
            </a:r>
          </a:p>
          <a:p>
            <a:pPr lvl="1"/>
            <a:r>
              <a:rPr lang="en-US" sz="2000"/>
              <a:t>Signapse</a:t>
            </a:r>
          </a:p>
          <a:p>
            <a:pPr lvl="2"/>
            <a:r>
              <a:rPr lang="en-US"/>
              <a:t>AI based real time signing software</a:t>
            </a:r>
          </a:p>
          <a:p>
            <a:pPr marL="457200" lvl="1" indent="0">
              <a:buNone/>
            </a:pPr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640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102932</TotalTime>
  <Words>1779</Words>
  <Application>Microsoft Macintosh PowerPoint</Application>
  <PresentationFormat>Widescreen</PresentationFormat>
  <Paragraphs>259</Paragraphs>
  <Slides>39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Hind</vt:lpstr>
      <vt:lpstr>PT Sans</vt:lpstr>
      <vt:lpstr>Office Theme</vt:lpstr>
      <vt:lpstr>The role of disability, religion and belief in ethics of AI</vt:lpstr>
      <vt:lpstr>Overview</vt:lpstr>
      <vt:lpstr>Who is an academic?</vt:lpstr>
      <vt:lpstr>Who are the members of Ethics Committees?</vt:lpstr>
      <vt:lpstr>What guides ethics?</vt:lpstr>
      <vt:lpstr>Medical Model of Disabilities (Local Authority websites)</vt:lpstr>
      <vt:lpstr>Social Model of Disability (Local Authority websites)</vt:lpstr>
      <vt:lpstr>How does AI help those with Disabilities?</vt:lpstr>
      <vt:lpstr>Examples of AI removing barriers</vt:lpstr>
      <vt:lpstr>Communication</vt:lpstr>
      <vt:lpstr>Vision</vt:lpstr>
      <vt:lpstr>Hearing</vt:lpstr>
      <vt:lpstr>Communication</vt:lpstr>
      <vt:lpstr>Cognitive / Learning</vt:lpstr>
      <vt:lpstr>Other Brain Injuries</vt:lpstr>
      <vt:lpstr>Other learning tools</vt:lpstr>
      <vt:lpstr>How does AI exclude disabled users (Part 1)</vt:lpstr>
      <vt:lpstr>How does AI exclude disabled users (Part 2)</vt:lpstr>
      <vt:lpstr>Bias vs. Discrimination</vt:lpstr>
      <vt:lpstr>How has AI impacted religion (examples)</vt:lpstr>
      <vt:lpstr>How does AI cause problems / discriminate against religion and belief</vt:lpstr>
      <vt:lpstr>Some definitions</vt:lpstr>
      <vt:lpstr>How AI impacts on political belief  Example: AI fake news / elections</vt:lpstr>
      <vt:lpstr>Drones in War</vt:lpstr>
      <vt:lpstr>Questions from religious perspective (Christianity)</vt:lpstr>
      <vt:lpstr>Example: AI generated music</vt:lpstr>
      <vt:lpstr>AI as Teachers</vt:lpstr>
      <vt:lpstr>Other faith based questions</vt:lpstr>
      <vt:lpstr>Truth - importance</vt:lpstr>
      <vt:lpstr>Ethics - disability</vt:lpstr>
      <vt:lpstr>Legislation: Disability</vt:lpstr>
      <vt:lpstr>Legislation: AI</vt:lpstr>
      <vt:lpstr>Current state of ethics</vt:lpstr>
      <vt:lpstr>Frameworks</vt:lpstr>
      <vt:lpstr>Faith and belief</vt:lpstr>
      <vt:lpstr>Ethical Frameworks: 4 basic categories</vt:lpstr>
      <vt:lpstr>Concerns (IT perspective)</vt:lpstr>
      <vt:lpstr>Questions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George</dc:creator>
  <cp:lastModifiedBy>Jennifer George</cp:lastModifiedBy>
  <cp:revision>162</cp:revision>
  <dcterms:created xsi:type="dcterms:W3CDTF">2024-06-21T09:12:05Z</dcterms:created>
  <dcterms:modified xsi:type="dcterms:W3CDTF">2024-09-05T12:54:18Z</dcterms:modified>
</cp:coreProperties>
</file>