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5" r:id="rId8"/>
    <p:sldId id="262" r:id="rId9"/>
    <p:sldId id="267" r:id="rId10"/>
    <p:sldId id="270" r:id="rId11"/>
    <p:sldId id="268" r:id="rId12"/>
    <p:sldId id="269" r:id="rId13"/>
    <p:sldId id="271" r:id="rId14"/>
    <p:sldId id="272" r:id="rId15"/>
    <p:sldId id="273" r:id="rId16"/>
    <p:sldId id="263" r:id="rId17"/>
    <p:sldId id="266" r:id="rId1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hD\Rankine%20Lab\All%20sites%20extract%20Qubi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hD\Rankine%20Lab\All%20sites%20extract%20Qubi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hD\Rankine%20Lab\All%20sites%20extract%20Qub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lineChart>
        <c:grouping val="standard"/>
        <c:ser>
          <c:idx val="0"/>
          <c:order val="0"/>
          <c:tx>
            <c:v>Site A</c:v>
          </c:tx>
          <c:marker>
            <c:symbol val="diamond"/>
            <c:size val="7"/>
          </c:marker>
          <c:cat>
            <c:numRef>
              <c:f>Sheet1!$C$7:$C$12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15</c:v>
                </c:pt>
                <c:pt idx="5">
                  <c:v>38</c:v>
                </c:pt>
              </c:numCache>
            </c:numRef>
          </c:cat>
          <c:val>
            <c:numRef>
              <c:f>Sheet1!$D$7:$D$12</c:f>
              <c:numCache>
                <c:formatCode>General</c:formatCode>
                <c:ptCount val="6"/>
                <c:pt idx="0">
                  <c:v>0.8200000000000004</c:v>
                </c:pt>
                <c:pt idx="1">
                  <c:v>0.99</c:v>
                </c:pt>
                <c:pt idx="2">
                  <c:v>1.06</c:v>
                </c:pt>
                <c:pt idx="3">
                  <c:v>7.56</c:v>
                </c:pt>
                <c:pt idx="4">
                  <c:v>13.1</c:v>
                </c:pt>
                <c:pt idx="5">
                  <c:v>3.3099999999999987</c:v>
                </c:pt>
              </c:numCache>
            </c:numRef>
          </c:val>
        </c:ser>
        <c:marker val="1"/>
        <c:axId val="66566016"/>
        <c:axId val="66576384"/>
      </c:lineChart>
      <c:catAx>
        <c:axId val="66566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Sample</a:t>
                </a:r>
                <a:r>
                  <a:rPr lang="en-GB" baseline="0" dirty="0" smtClean="0"/>
                  <a:t> Depth (cm)</a:t>
                </a:r>
                <a:endParaRPr lang="en-GB" dirty="0"/>
              </a:p>
            </c:rich>
          </c:tx>
          <c:layout/>
        </c:title>
        <c:numFmt formatCode="General" sourceLinked="1"/>
        <c:tickLblPos val="nextTo"/>
        <c:crossAx val="66576384"/>
        <c:crosses val="autoZero"/>
        <c:auto val="1"/>
        <c:lblAlgn val="ctr"/>
        <c:lblOffset val="100"/>
      </c:catAx>
      <c:valAx>
        <c:axId val="665763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[DNA]</a:t>
                </a:r>
                <a:r>
                  <a:rPr lang="en-GB" baseline="0" dirty="0" smtClean="0"/>
                  <a:t> (</a:t>
                </a:r>
                <a:r>
                  <a:rPr lang="en-GB" baseline="0" dirty="0" err="1" smtClean="0"/>
                  <a:t>ng</a:t>
                </a:r>
                <a:r>
                  <a:rPr lang="en-GB" baseline="0" dirty="0" smtClean="0"/>
                  <a:t>/</a:t>
                </a:r>
                <a:r>
                  <a:rPr lang="en-GB" baseline="0" dirty="0" err="1" smtClean="0"/>
                  <a:t>mL</a:t>
                </a:r>
                <a:r>
                  <a:rPr lang="en-GB" baseline="0" dirty="0" smtClean="0"/>
                  <a:t>)</a:t>
                </a:r>
                <a:endParaRPr lang="en-GB" dirty="0"/>
              </a:p>
            </c:rich>
          </c:tx>
          <c:layout/>
        </c:title>
        <c:numFmt formatCode="General" sourceLinked="1"/>
        <c:tickLblPos val="nextTo"/>
        <c:crossAx val="6656601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lineChart>
        <c:grouping val="standard"/>
        <c:ser>
          <c:idx val="0"/>
          <c:order val="0"/>
          <c:tx>
            <c:v>Site B</c:v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</c:spPr>
          </c:marker>
          <c:cat>
            <c:numRef>
              <c:f>Sheet1!$C$17:$C$21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17</c:v>
                </c:pt>
              </c:numCache>
            </c:numRef>
          </c:cat>
          <c:val>
            <c:numRef>
              <c:f>Sheet1!$D$17:$D$21</c:f>
              <c:numCache>
                <c:formatCode>General</c:formatCode>
                <c:ptCount val="5"/>
                <c:pt idx="0">
                  <c:v>1.03</c:v>
                </c:pt>
                <c:pt idx="1">
                  <c:v>1.01</c:v>
                </c:pt>
                <c:pt idx="2">
                  <c:v>1.79</c:v>
                </c:pt>
                <c:pt idx="3">
                  <c:v>6.73</c:v>
                </c:pt>
                <c:pt idx="4">
                  <c:v>9.57</c:v>
                </c:pt>
              </c:numCache>
            </c:numRef>
          </c:val>
        </c:ser>
        <c:marker val="1"/>
        <c:axId val="66471040"/>
        <c:axId val="67819392"/>
      </c:lineChart>
      <c:catAx>
        <c:axId val="66471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Sample Depth (cm)</a:t>
                </a:r>
                <a:endParaRPr lang="en-GB" dirty="0"/>
              </a:p>
            </c:rich>
          </c:tx>
          <c:layout/>
        </c:title>
        <c:numFmt formatCode="General" sourceLinked="1"/>
        <c:tickLblPos val="nextTo"/>
        <c:crossAx val="67819392"/>
        <c:crosses val="autoZero"/>
        <c:auto val="1"/>
        <c:lblAlgn val="ctr"/>
        <c:lblOffset val="100"/>
      </c:catAx>
      <c:valAx>
        <c:axId val="678193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[DNA]</a:t>
                </a:r>
                <a:r>
                  <a:rPr lang="en-GB" baseline="0" dirty="0" smtClean="0"/>
                  <a:t> (</a:t>
                </a:r>
                <a:r>
                  <a:rPr lang="en-GB" baseline="0" dirty="0" err="1" smtClean="0"/>
                  <a:t>ng</a:t>
                </a:r>
                <a:r>
                  <a:rPr lang="en-GB" baseline="0" dirty="0" smtClean="0"/>
                  <a:t>/</a:t>
                </a:r>
                <a:r>
                  <a:rPr lang="en-GB" baseline="0" dirty="0" err="1" smtClean="0"/>
                  <a:t>mL</a:t>
                </a:r>
                <a:r>
                  <a:rPr lang="en-GB" baseline="0" dirty="0" smtClean="0"/>
                  <a:t>)</a:t>
                </a:r>
                <a:endParaRPr lang="en-GB" dirty="0"/>
              </a:p>
            </c:rich>
          </c:tx>
          <c:layout/>
        </c:title>
        <c:numFmt formatCode="General" sourceLinked="1"/>
        <c:tickLblPos val="nextTo"/>
        <c:crossAx val="6647104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lineChart>
        <c:grouping val="standard"/>
        <c:ser>
          <c:idx val="0"/>
          <c:order val="0"/>
          <c:tx>
            <c:v>Site D</c:v>
          </c:tx>
          <c:spPr>
            <a:ln>
              <a:solidFill>
                <a:srgbClr val="92D050"/>
              </a:solidFill>
            </a:ln>
          </c:spPr>
          <c:marker>
            <c:symbol val="triangle"/>
            <c:size val="7"/>
            <c:spPr>
              <a:solidFill>
                <a:srgbClr val="92D050"/>
              </a:solidFill>
            </c:spPr>
          </c:marker>
          <c:cat>
            <c:numRef>
              <c:f>Sheet1!$C$26:$C$31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15</c:v>
                </c:pt>
                <c:pt idx="5">
                  <c:v>37</c:v>
                </c:pt>
              </c:numCache>
            </c:numRef>
          </c:cat>
          <c:val>
            <c:numRef>
              <c:f>Sheet1!$D$26:$D$31</c:f>
              <c:numCache>
                <c:formatCode>General</c:formatCode>
                <c:ptCount val="6"/>
                <c:pt idx="0">
                  <c:v>12.9</c:v>
                </c:pt>
                <c:pt idx="1">
                  <c:v>31.3</c:v>
                </c:pt>
                <c:pt idx="2">
                  <c:v>55.2</c:v>
                </c:pt>
                <c:pt idx="3">
                  <c:v>26.6</c:v>
                </c:pt>
                <c:pt idx="4" formatCode="0.0">
                  <c:v>216</c:v>
                </c:pt>
                <c:pt idx="5">
                  <c:v>25.9</c:v>
                </c:pt>
              </c:numCache>
            </c:numRef>
          </c:val>
        </c:ser>
        <c:marker val="1"/>
        <c:axId val="68823680"/>
        <c:axId val="68911104"/>
      </c:lineChart>
      <c:catAx>
        <c:axId val="68823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Sample</a:t>
                </a:r>
                <a:r>
                  <a:rPr lang="en-GB" baseline="0" dirty="0" smtClean="0"/>
                  <a:t> Depth (cm)</a:t>
                </a:r>
                <a:endParaRPr lang="en-GB" dirty="0"/>
              </a:p>
            </c:rich>
          </c:tx>
          <c:layout/>
        </c:title>
        <c:numFmt formatCode="General" sourceLinked="1"/>
        <c:tickLblPos val="nextTo"/>
        <c:crossAx val="68911104"/>
        <c:crosses val="autoZero"/>
        <c:auto val="1"/>
        <c:lblAlgn val="ctr"/>
        <c:lblOffset val="100"/>
      </c:catAx>
      <c:valAx>
        <c:axId val="689111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[DNA] (</a:t>
                </a:r>
                <a:r>
                  <a:rPr lang="en-GB" dirty="0" err="1" smtClean="0"/>
                  <a:t>ng</a:t>
                </a:r>
                <a:r>
                  <a:rPr lang="en-GB" dirty="0" smtClean="0"/>
                  <a:t>/</a:t>
                </a:r>
                <a:r>
                  <a:rPr lang="en-GB" dirty="0" err="1" smtClean="0"/>
                  <a:t>mL</a:t>
                </a:r>
                <a:r>
                  <a:rPr lang="en-GB" dirty="0" smtClean="0"/>
                  <a:t>)</a:t>
                </a:r>
                <a:endParaRPr lang="en-GB" dirty="0"/>
              </a:p>
            </c:rich>
          </c:tx>
          <c:layout/>
        </c:title>
        <c:numFmt formatCode="General" sourceLinked="1"/>
        <c:tickLblPos val="nextTo"/>
        <c:crossAx val="68823680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72B7-6AD6-4DA1-8D83-F4ED849D5408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FCC2-1C30-4CD3-BEA3-E7A298EE40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72B7-6AD6-4DA1-8D83-F4ED849D5408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FCC2-1C30-4CD3-BEA3-E7A298EE40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72B7-6AD6-4DA1-8D83-F4ED849D5408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FCC2-1C30-4CD3-BEA3-E7A298EE40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72B7-6AD6-4DA1-8D83-F4ED849D5408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FCC2-1C30-4CD3-BEA3-E7A298EE40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72B7-6AD6-4DA1-8D83-F4ED849D5408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FCC2-1C30-4CD3-BEA3-E7A298EE40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72B7-6AD6-4DA1-8D83-F4ED849D5408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FCC2-1C30-4CD3-BEA3-E7A298EE40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72B7-6AD6-4DA1-8D83-F4ED849D5408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FCC2-1C30-4CD3-BEA3-E7A298EE40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72B7-6AD6-4DA1-8D83-F4ED849D5408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FCC2-1C30-4CD3-BEA3-E7A298EE40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72B7-6AD6-4DA1-8D83-F4ED849D5408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FCC2-1C30-4CD3-BEA3-E7A298EE40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72B7-6AD6-4DA1-8D83-F4ED849D5408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FCC2-1C30-4CD3-BEA3-E7A298EE40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72B7-6AD6-4DA1-8D83-F4ED849D5408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E6FCC2-1C30-4CD3-BEA3-E7A298EE40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A172B7-6AD6-4DA1-8D83-F4ED849D5408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E6FCC2-1C30-4CD3-BEA3-E7A298EE407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Preservation and Detection of Molecular Signatures of Life under Mars-Analogue Conditions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Nick Thomas</a:t>
            </a:r>
            <a:endParaRPr lang="en-GB" dirty="0"/>
          </a:p>
        </p:txBody>
      </p:sp>
      <p:pic>
        <p:nvPicPr>
          <p:cNvPr id="4" name="Picture 3" descr="BECS-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5425" y="6165304"/>
            <a:ext cx="2369063" cy="483482"/>
          </a:xfrm>
          <a:prstGeom prst="rect">
            <a:avLst/>
          </a:prstGeom>
        </p:spPr>
      </p:pic>
      <p:pic>
        <p:nvPicPr>
          <p:cNvPr id="5" name="Picture 4" descr="UKSA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6094294"/>
            <a:ext cx="577751" cy="573752"/>
          </a:xfrm>
          <a:prstGeom prst="rect">
            <a:avLst/>
          </a:prstGeom>
        </p:spPr>
      </p:pic>
      <p:pic>
        <p:nvPicPr>
          <p:cNvPr id="6" name="Picture 5" descr="UoG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965633"/>
            <a:ext cx="1345332" cy="847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Thermal Imaging</a:t>
            </a:r>
            <a:endParaRPr lang="en-GB" dirty="0"/>
          </a:p>
        </p:txBody>
      </p:sp>
      <p:pic>
        <p:nvPicPr>
          <p:cNvPr id="4" name="Picture 3" descr="DC_2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4427984" cy="3573016"/>
          </a:xfrm>
          <a:prstGeom prst="rect">
            <a:avLst/>
          </a:prstGeom>
        </p:spPr>
      </p:pic>
      <p:pic>
        <p:nvPicPr>
          <p:cNvPr id="5" name="Picture 4" descr="IR_2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348880"/>
            <a:ext cx="4716016" cy="3573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609329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/>
              <a:t>7cm-deep hole, imaged immediately following excavation</a:t>
            </a:r>
            <a:endParaRPr lang="en-GB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Concentration – Site A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835696" y="1988840"/>
          <a:ext cx="6851104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67544" y="1772813"/>
          <a:ext cx="1219200" cy="302434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3360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 A (5282m)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720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Depth (cm)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[DNA] (ng/mL)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60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Concentration – Site B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835696" y="1988840"/>
          <a:ext cx="6851104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7544" y="1772815"/>
          <a:ext cx="1219200" cy="3024337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33418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 B (5432m)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50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Depth (cm)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[DNA] (ng/mL)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8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18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18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18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18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181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Concentration – Site D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763688" y="1988840"/>
          <a:ext cx="6923112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7544" y="1772815"/>
          <a:ext cx="1219200" cy="2952328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3262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 D (4294m)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687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Depth (cm)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[DNA] (ng/mL)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62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2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2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2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2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Concentration</a:t>
            </a:r>
            <a:endParaRPr lang="en-GB" dirty="0"/>
          </a:p>
        </p:txBody>
      </p:sp>
      <p:pic>
        <p:nvPicPr>
          <p:cNvPr id="8" name="Content Placeholder 7" descr="qbit for s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3748" y="1935163"/>
            <a:ext cx="797650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Concentration</a:t>
            </a:r>
            <a:endParaRPr lang="en-GB" dirty="0"/>
          </a:p>
        </p:txBody>
      </p:sp>
      <p:pic>
        <p:nvPicPr>
          <p:cNvPr id="4" name="Content Placeholder 3" descr="Site 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8996" y="2060848"/>
            <a:ext cx="5252263" cy="3744416"/>
          </a:xfrm>
        </p:spPr>
      </p:pic>
      <p:sp>
        <p:nvSpPr>
          <p:cNvPr id="5" name="TextBox 4"/>
          <p:cNvSpPr txBox="1"/>
          <p:nvPr/>
        </p:nvSpPr>
        <p:spPr>
          <a:xfrm>
            <a:off x="539552" y="2204864"/>
            <a:ext cx="25922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smtClean="0"/>
              <a:t>DNA labelled with fluorescent dye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smtClean="0"/>
              <a:t>Imaged under UV light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smtClean="0"/>
              <a:t>Brightness of bands indicates concentration of DNA in well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6021288"/>
            <a:ext cx="4649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 smtClean="0"/>
              <a:t>Gel photograph example: Site D Extracts</a:t>
            </a:r>
            <a:endParaRPr lang="en-GB" sz="20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Altiplano as an analogue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Low Temperatures</a:t>
            </a:r>
          </a:p>
          <a:p>
            <a:r>
              <a:rPr lang="en-GB" dirty="0" smtClean="0"/>
              <a:t>Instability of Liquid Water</a:t>
            </a:r>
          </a:p>
          <a:p>
            <a:r>
              <a:rPr lang="en-GB" dirty="0" smtClean="0"/>
              <a:t>High Solar Flux</a:t>
            </a:r>
          </a:p>
          <a:p>
            <a:r>
              <a:rPr lang="en-GB" dirty="0" smtClean="0"/>
              <a:t>Shallow Subsurface Ice </a:t>
            </a:r>
          </a:p>
          <a:p>
            <a:r>
              <a:rPr lang="en-GB" dirty="0" smtClean="0"/>
              <a:t>Preservation of DNA at depth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phoenix subsurface 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933056"/>
            <a:ext cx="2160240" cy="2418179"/>
          </a:xfrm>
          <a:prstGeom prst="rect">
            <a:avLst/>
          </a:prstGeom>
        </p:spPr>
      </p:pic>
      <p:pic>
        <p:nvPicPr>
          <p:cNvPr id="5" name="Picture 4" descr="IR_2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916832"/>
            <a:ext cx="2232248" cy="1691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Next?</a:t>
            </a:r>
            <a:endParaRPr lang="en-GB" dirty="0"/>
          </a:p>
        </p:txBody>
      </p:sp>
      <p:pic>
        <p:nvPicPr>
          <p:cNvPr id="4" name="Content Placeholder 3" descr="exomars r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988840"/>
            <a:ext cx="5782894" cy="3850561"/>
          </a:xfrm>
        </p:spPr>
      </p:pic>
      <p:sp>
        <p:nvSpPr>
          <p:cNvPr id="5" name="TextBox 4"/>
          <p:cNvSpPr txBox="1"/>
          <p:nvPr/>
        </p:nvSpPr>
        <p:spPr>
          <a:xfrm>
            <a:off x="251520" y="2204864"/>
            <a:ext cx="2586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Extracted DNA 16S Amplicon Sequencing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Lipid biomarker extraction and characterisation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Raman Spectroscopy focus on organic compounds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6093296"/>
            <a:ext cx="2370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 smtClean="0"/>
              <a:t>ExoMars Rover 2018</a:t>
            </a:r>
            <a:endParaRPr lang="en-GB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on Mars?</a:t>
            </a:r>
            <a:endParaRPr lang="en-GB" dirty="0"/>
          </a:p>
        </p:txBody>
      </p:sp>
      <p:pic>
        <p:nvPicPr>
          <p:cNvPr id="7" name="Content Placeholder 6" descr="mars surface curiosi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4221088"/>
            <a:ext cx="3312368" cy="2377939"/>
          </a:xfrm>
        </p:spPr>
      </p:pic>
      <p:pic>
        <p:nvPicPr>
          <p:cNvPr id="6" name="Content Placeholder 5" descr="msl rover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59632" y="4221088"/>
            <a:ext cx="3312368" cy="2376264"/>
          </a:xfrm>
        </p:spPr>
      </p:pic>
      <p:pic>
        <p:nvPicPr>
          <p:cNvPr id="5" name="Picture 4" descr="opportunity r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988840"/>
            <a:ext cx="3312368" cy="2232248"/>
          </a:xfrm>
          <a:prstGeom prst="rect">
            <a:avLst/>
          </a:prstGeom>
        </p:spPr>
      </p:pic>
      <p:pic>
        <p:nvPicPr>
          <p:cNvPr id="8" name="Picture 7" descr="viking lan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988840"/>
            <a:ext cx="331236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Biomarkers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AKA Molecular Fossils</a:t>
            </a:r>
          </a:p>
          <a:p>
            <a:r>
              <a:rPr lang="en-GB" dirty="0" smtClean="0"/>
              <a:t>Organic molecules</a:t>
            </a:r>
          </a:p>
          <a:p>
            <a:r>
              <a:rPr lang="en-GB" dirty="0" smtClean="0"/>
              <a:t>Organic </a:t>
            </a:r>
            <a:r>
              <a:rPr lang="en-GB" dirty="0" smtClean="0"/>
              <a:t>d</a:t>
            </a:r>
            <a:r>
              <a:rPr lang="en-GB" dirty="0" smtClean="0"/>
              <a:t>erivatives</a:t>
            </a:r>
          </a:p>
          <a:p>
            <a:r>
              <a:rPr lang="en-GB" dirty="0" smtClean="0"/>
              <a:t>Remain stably intact in the environment for extended periods</a:t>
            </a:r>
          </a:p>
          <a:p>
            <a:r>
              <a:rPr lang="en-GB" dirty="0" smtClean="0"/>
              <a:t>Distinct from inorganic/mineralogical compounds</a:t>
            </a:r>
            <a:endParaRPr lang="en-GB" dirty="0"/>
          </a:p>
          <a:p>
            <a:r>
              <a:rPr lang="en-GB" dirty="0" smtClean="0"/>
              <a:t>Examples are Nucleic Acids, Membrane Lipids, derivatives of photopigments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Terrestrial Analogues</a:t>
            </a:r>
            <a:endParaRPr lang="en-GB" dirty="0"/>
          </a:p>
        </p:txBody>
      </p:sp>
      <p:pic>
        <p:nvPicPr>
          <p:cNvPr id="6" name="Content Placeholder 5" descr="Atacam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4038600" cy="3028950"/>
          </a:xfrm>
        </p:spPr>
      </p:pic>
      <p:pic>
        <p:nvPicPr>
          <p:cNvPr id="7" name="Content Placeholder 6" descr="McMurd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636912"/>
            <a:ext cx="4285769" cy="3024335"/>
          </a:xfrm>
        </p:spPr>
      </p:pic>
      <p:sp>
        <p:nvSpPr>
          <p:cNvPr id="5" name="TextBox 4"/>
          <p:cNvSpPr txBox="1"/>
          <p:nvPr/>
        </p:nvSpPr>
        <p:spPr>
          <a:xfrm>
            <a:off x="1187624" y="5877272"/>
            <a:ext cx="2661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 smtClean="0"/>
              <a:t>Atacama Desert, Chile</a:t>
            </a:r>
            <a:endParaRPr lang="en-GB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5877272"/>
            <a:ext cx="3853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 smtClean="0"/>
              <a:t>McMurdo Dry Valleys, Antarctica</a:t>
            </a:r>
            <a:endParaRPr lang="en-GB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Sairécabur</a:t>
            </a:r>
            <a:r>
              <a:rPr lang="en-GB" dirty="0" smtClean="0"/>
              <a:t> Volcanic Group</a:t>
            </a:r>
            <a:endParaRPr lang="en-GB" dirty="0"/>
          </a:p>
        </p:txBody>
      </p:sp>
      <p:pic>
        <p:nvPicPr>
          <p:cNvPr id="4" name="Content Placeholder 3" descr="site coord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988840"/>
            <a:ext cx="4130873" cy="4389437"/>
          </a:xfrm>
        </p:spPr>
      </p:pic>
      <p:sp>
        <p:nvSpPr>
          <p:cNvPr id="5" name="TextBox 4"/>
          <p:cNvSpPr txBox="1"/>
          <p:nvPr/>
        </p:nvSpPr>
        <p:spPr>
          <a:xfrm>
            <a:off x="539552" y="1628800"/>
            <a:ext cx="31683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3 sites centred around Cerro </a:t>
            </a:r>
            <a:r>
              <a:rPr lang="en-GB" sz="2000" dirty="0" err="1" smtClean="0"/>
              <a:t>Sairécabur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Site A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S 22.72 W 67.91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5282m</a:t>
            </a:r>
          </a:p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Site B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S 22.72 W 67.90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 5432m</a:t>
            </a:r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Site D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 S 22.67 W 67.95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 4294m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View From 5500m</a:t>
            </a:r>
            <a:endParaRPr lang="en-GB" dirty="0"/>
          </a:p>
        </p:txBody>
      </p:sp>
      <p:pic>
        <p:nvPicPr>
          <p:cNvPr id="4" name="Content Placeholder 3" descr="View from Sairecab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Data</a:t>
            </a:r>
            <a:endParaRPr lang="en-GB" dirty="0"/>
          </a:p>
        </p:txBody>
      </p:sp>
      <p:pic>
        <p:nvPicPr>
          <p:cNvPr id="4" name="Content Placeholder 3" descr="Trimmed datalogger pi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5018" y="1935163"/>
            <a:ext cx="507396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iButton Temperature Data</a:t>
            </a:r>
            <a:endParaRPr lang="en-GB" dirty="0"/>
          </a:p>
        </p:txBody>
      </p:sp>
      <p:pic>
        <p:nvPicPr>
          <p:cNvPr id="10" name="Content Placeholder 9" descr="temp for s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3748" y="1935163"/>
            <a:ext cx="797650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iButton Humidity Data</a:t>
            </a:r>
            <a:endParaRPr lang="en-GB" dirty="0"/>
          </a:p>
        </p:txBody>
      </p:sp>
      <p:pic>
        <p:nvPicPr>
          <p:cNvPr id="8" name="Content Placeholder 7" descr="rh for s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3748" y="1935163"/>
            <a:ext cx="797650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2144</TotalTime>
  <Words>325</Words>
  <Application>Microsoft Office PowerPoint</Application>
  <PresentationFormat>On-screen Show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Preservation and Detection of Molecular Signatures of Life under Mars-Analogue Conditions</vt:lpstr>
      <vt:lpstr>Life on Mars?</vt:lpstr>
      <vt:lpstr>Biomarkers</vt:lpstr>
      <vt:lpstr>Terrestrial Analogues</vt:lpstr>
      <vt:lpstr>Sairécabur Volcanic Group</vt:lpstr>
      <vt:lpstr>View From 5500m</vt:lpstr>
      <vt:lpstr>Environmental Data</vt:lpstr>
      <vt:lpstr>iButton Temperature Data</vt:lpstr>
      <vt:lpstr>iButton Humidity Data</vt:lpstr>
      <vt:lpstr>Thermal Imaging</vt:lpstr>
      <vt:lpstr>DNA Concentration – Site A</vt:lpstr>
      <vt:lpstr>DNA Concentration – Site B</vt:lpstr>
      <vt:lpstr>DNA Concentration – Site D</vt:lpstr>
      <vt:lpstr>DNA Concentration</vt:lpstr>
      <vt:lpstr>DNA Concentration</vt:lpstr>
      <vt:lpstr>Implications</vt:lpstr>
      <vt:lpstr>What’s Next?</vt:lpstr>
    </vt:vector>
  </TitlesOfParts>
  <Company>University of Glasgow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Preservation and Detection of Molecular Signitures of Life under Mars-Analogue Conditions</dc:title>
  <dc:creator>2112635T</dc:creator>
  <cp:lastModifiedBy>2112635T</cp:lastModifiedBy>
  <cp:revision>125</cp:revision>
  <dcterms:created xsi:type="dcterms:W3CDTF">2014-10-20T08:40:02Z</dcterms:created>
  <dcterms:modified xsi:type="dcterms:W3CDTF">2014-10-27T16:33:46Z</dcterms:modified>
</cp:coreProperties>
</file>